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859"/>
  </p:normalViewPr>
  <p:slideViewPr>
    <p:cSldViewPr snapToGrid="0" snapToObjects="1">
      <p:cViewPr varScale="1">
        <p:scale>
          <a:sx n="90" d="100"/>
          <a:sy n="90" d="100"/>
        </p:scale>
        <p:origin x="232"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A3CE-F57C-7719-0F37-097887C17C9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2513B01-CF6A-8718-4558-B5F98468891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EBBE3EA-9701-2255-C90E-A0D2787A40CC}"/>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5" name="Footer Placeholder 4">
            <a:extLst>
              <a:ext uri="{FF2B5EF4-FFF2-40B4-BE49-F238E27FC236}">
                <a16:creationId xmlns:a16="http://schemas.microsoft.com/office/drawing/2014/main" id="{407A914B-EC98-EB17-7E0C-9B852534CB4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D0F7F8D-38A1-56B6-41A2-1F7EC567B345}"/>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4076019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F19A21-DF42-7BA0-285F-5F7F19439DA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6800575-9AA9-40B8-4A95-9FB026F56B3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F302DB-5E83-2C14-CA9D-9CEAE1C4446F}"/>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5" name="Footer Placeholder 4">
            <a:extLst>
              <a:ext uri="{FF2B5EF4-FFF2-40B4-BE49-F238E27FC236}">
                <a16:creationId xmlns:a16="http://schemas.microsoft.com/office/drawing/2014/main" id="{EEA44CDC-111A-4E8E-BB05-4568F0810D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0373209-36EF-E200-16B9-BFD0A6C745F7}"/>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14004397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151CF72-E0A8-F849-9CE2-A7E1E23BA7E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009973A-80B5-9611-34AC-2BCA2F50DE0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0F7F60B-874D-76CD-D7FD-67216A7EC15C}"/>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5" name="Footer Placeholder 4">
            <a:extLst>
              <a:ext uri="{FF2B5EF4-FFF2-40B4-BE49-F238E27FC236}">
                <a16:creationId xmlns:a16="http://schemas.microsoft.com/office/drawing/2014/main" id="{32FB88B9-2CC5-4D48-7C01-F6818A0A827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317A712-E4D1-08D5-301B-55601656D4AF}"/>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10500264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A302A3-71ED-2159-F93E-CA95445013B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D6A1BEB-9DF7-73CD-A0C9-D63A67F7EE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FDA9FCC-168E-9FCA-C243-CD79BD92487A}"/>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5" name="Footer Placeholder 4">
            <a:extLst>
              <a:ext uri="{FF2B5EF4-FFF2-40B4-BE49-F238E27FC236}">
                <a16:creationId xmlns:a16="http://schemas.microsoft.com/office/drawing/2014/main" id="{B00F3CD0-3F83-1DAA-1773-39B250D8A1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20EB9C-1A80-A185-9639-4E1E30197A08}"/>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1586674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1F893-8AFB-A70C-E9CB-EB927CEAEB1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95EA4E2-9665-70E4-C130-060C496A14E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79FAB97-AD53-0FF3-E11A-8ECDC0AB6A34}"/>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5" name="Footer Placeholder 4">
            <a:extLst>
              <a:ext uri="{FF2B5EF4-FFF2-40B4-BE49-F238E27FC236}">
                <a16:creationId xmlns:a16="http://schemas.microsoft.com/office/drawing/2014/main" id="{DF777629-4F05-ED8D-5AAC-40C54D3724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CB77DA-29BA-3425-B39D-85AE09EE570F}"/>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199644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7C0CA0-8D7F-66EE-8AFE-C1352AB5B55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8760B5A-6684-4FBB-2766-9F5E42C4149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3D5DAFF-C73B-5FD3-9288-DB9A49DDBC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95F58B8-7DAC-D444-2CAE-A903A9F82FA8}"/>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6" name="Footer Placeholder 5">
            <a:extLst>
              <a:ext uri="{FF2B5EF4-FFF2-40B4-BE49-F238E27FC236}">
                <a16:creationId xmlns:a16="http://schemas.microsoft.com/office/drawing/2014/main" id="{CC039503-9D49-DC04-C886-69717FE6B21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45352B-BBBC-B0AB-34AE-00229682FBAF}"/>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24697806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09D9EF-D5DE-53DD-BF02-4897B803543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28FA7D2-DF22-7402-4BAC-C1F2B247D1B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580D3EC-636B-5E07-5F7F-EB9F7256B27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2FD5A5-71C3-C07D-D21D-EAE1A53595C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758A20D-4693-9574-A37B-2E9B085176C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48E4A41-92E6-8F04-ADD6-C43A5092AD0A}"/>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8" name="Footer Placeholder 7">
            <a:extLst>
              <a:ext uri="{FF2B5EF4-FFF2-40B4-BE49-F238E27FC236}">
                <a16:creationId xmlns:a16="http://schemas.microsoft.com/office/drawing/2014/main" id="{C02CE488-428C-537E-7016-28F786D749A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C218F60-BE4D-B0B8-56DF-A2F0BFE44E52}"/>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2611442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FFAFFA-AF55-0106-D430-0C81B461373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4E7B523-F12E-D168-BF0A-8A8DE1158B15}"/>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4" name="Footer Placeholder 3">
            <a:extLst>
              <a:ext uri="{FF2B5EF4-FFF2-40B4-BE49-F238E27FC236}">
                <a16:creationId xmlns:a16="http://schemas.microsoft.com/office/drawing/2014/main" id="{631AE2C4-3E31-8FC7-6050-7D1C74AAA7B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70E95BB-3704-A272-6186-6703FDE13613}"/>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2363213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77C791-EE79-A446-1F5B-3C4424C12F55}"/>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3" name="Footer Placeholder 2">
            <a:extLst>
              <a:ext uri="{FF2B5EF4-FFF2-40B4-BE49-F238E27FC236}">
                <a16:creationId xmlns:a16="http://schemas.microsoft.com/office/drawing/2014/main" id="{1D43A034-16C0-1F54-60F4-246D066D1C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725D7C4F-499B-A3EE-7A32-BE6EFD02E907}"/>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285077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3D552-B0FA-1C08-7268-C1BE25587DC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D98C7FC-D1BB-DDA8-46C5-B7BD21404D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5690600-76D3-03AE-D547-FF4D595EE3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BC4848-29F9-480D-A78C-42704CF81B99}"/>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6" name="Footer Placeholder 5">
            <a:extLst>
              <a:ext uri="{FF2B5EF4-FFF2-40B4-BE49-F238E27FC236}">
                <a16:creationId xmlns:a16="http://schemas.microsoft.com/office/drawing/2014/main" id="{5E9517D5-F8C7-6360-7305-0E52D398CB8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AACF02F-C2C0-3B6E-7A74-C422986FECD7}"/>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41120796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5A5E27-C258-18E7-9466-B5F59157F76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E26D249-25F7-27FC-B80C-E4BC0A70E6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AAE9B35-0EB3-7A6D-EDF7-C3B1292B80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52F3D6-301A-B6BF-88FD-4FB8375218F1}"/>
              </a:ext>
            </a:extLst>
          </p:cNvPr>
          <p:cNvSpPr>
            <a:spLocks noGrp="1"/>
          </p:cNvSpPr>
          <p:nvPr>
            <p:ph type="dt" sz="half" idx="10"/>
          </p:nvPr>
        </p:nvSpPr>
        <p:spPr/>
        <p:txBody>
          <a:bodyPr/>
          <a:lstStyle/>
          <a:p>
            <a:fld id="{FC7C3DA9-904B-D647-82CB-D80477919F9D}" type="datetimeFigureOut">
              <a:rPr lang="en-US" smtClean="0"/>
              <a:t>7/11/22</a:t>
            </a:fld>
            <a:endParaRPr lang="en-US"/>
          </a:p>
        </p:txBody>
      </p:sp>
      <p:sp>
        <p:nvSpPr>
          <p:cNvPr id="6" name="Footer Placeholder 5">
            <a:extLst>
              <a:ext uri="{FF2B5EF4-FFF2-40B4-BE49-F238E27FC236}">
                <a16:creationId xmlns:a16="http://schemas.microsoft.com/office/drawing/2014/main" id="{4438AED8-AA5E-B40C-614D-642707D07C2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0395659-CE8A-DB37-5706-938200CF2C74}"/>
              </a:ext>
            </a:extLst>
          </p:cNvPr>
          <p:cNvSpPr>
            <a:spLocks noGrp="1"/>
          </p:cNvSpPr>
          <p:nvPr>
            <p:ph type="sldNum" sz="quarter" idx="12"/>
          </p:nvPr>
        </p:nvSpPr>
        <p:spPr/>
        <p:txBody>
          <a:bodyPr/>
          <a:lstStyle/>
          <a:p>
            <a:fld id="{41ED8992-43B3-F345-9246-98C1E60DC4E3}" type="slidenum">
              <a:rPr lang="en-US" smtClean="0"/>
              <a:t>‹#›</a:t>
            </a:fld>
            <a:endParaRPr lang="en-US"/>
          </a:p>
        </p:txBody>
      </p:sp>
    </p:spTree>
    <p:extLst>
      <p:ext uri="{BB962C8B-B14F-4D97-AF65-F5344CB8AC3E}">
        <p14:creationId xmlns:p14="http://schemas.microsoft.com/office/powerpoint/2010/main" val="3387485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14E871-77DF-6E52-F386-D9231517C41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9518D9C-7DDF-3ED6-2B2D-A986653F57D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D04AF3-0ADF-D45C-ADB1-3061BF7068A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7C3DA9-904B-D647-82CB-D80477919F9D}" type="datetimeFigureOut">
              <a:rPr lang="en-US" smtClean="0"/>
              <a:t>7/11/22</a:t>
            </a:fld>
            <a:endParaRPr lang="en-US"/>
          </a:p>
        </p:txBody>
      </p:sp>
      <p:sp>
        <p:nvSpPr>
          <p:cNvPr id="5" name="Footer Placeholder 4">
            <a:extLst>
              <a:ext uri="{FF2B5EF4-FFF2-40B4-BE49-F238E27FC236}">
                <a16:creationId xmlns:a16="http://schemas.microsoft.com/office/drawing/2014/main" id="{2ABC20B4-1B58-6D47-DD32-C2BCC79B32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DC3D0AD-9A30-F370-5B1F-858A0FC00B5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ED8992-43B3-F345-9246-98C1E60DC4E3}" type="slidenum">
              <a:rPr lang="en-US" smtClean="0"/>
              <a:t>‹#›</a:t>
            </a:fld>
            <a:endParaRPr lang="en-US"/>
          </a:p>
        </p:txBody>
      </p:sp>
    </p:spTree>
    <p:extLst>
      <p:ext uri="{BB962C8B-B14F-4D97-AF65-F5344CB8AC3E}">
        <p14:creationId xmlns:p14="http://schemas.microsoft.com/office/powerpoint/2010/main" val="1449256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DA188D-2E35-F069-4CBF-76244E7D939D}"/>
              </a:ext>
            </a:extLst>
          </p:cNvPr>
          <p:cNvSpPr>
            <a:spLocks noGrp="1"/>
          </p:cNvSpPr>
          <p:nvPr>
            <p:ph type="ctrTitle"/>
          </p:nvPr>
        </p:nvSpPr>
        <p:spPr/>
        <p:txBody>
          <a:bodyPr/>
          <a:lstStyle/>
          <a:p>
            <a:r>
              <a:rPr lang="en-US"/>
              <a:t>The Law of Conservation of Mass</a:t>
            </a:r>
            <a:endParaRPr lang="en-US" dirty="0"/>
          </a:p>
        </p:txBody>
      </p:sp>
      <p:sp>
        <p:nvSpPr>
          <p:cNvPr id="3" name="Subtitle 2">
            <a:extLst>
              <a:ext uri="{FF2B5EF4-FFF2-40B4-BE49-F238E27FC236}">
                <a16:creationId xmlns:a16="http://schemas.microsoft.com/office/drawing/2014/main" id="{BFF8CD9C-82A4-7CED-54A0-914D2A530A30}"/>
              </a:ext>
            </a:extLst>
          </p:cNvPr>
          <p:cNvSpPr>
            <a:spLocks noGrp="1"/>
          </p:cNvSpPr>
          <p:nvPr>
            <p:ph type="subTitle" idx="1"/>
          </p:nvPr>
        </p:nvSpPr>
        <p:spPr/>
        <p:txBody>
          <a:bodyPr/>
          <a:lstStyle/>
          <a:p>
            <a:r>
              <a:rPr lang="en-US" i="1" dirty="0"/>
              <a:t>Another science thing you should probably know</a:t>
            </a:r>
          </a:p>
        </p:txBody>
      </p:sp>
    </p:spTree>
    <p:extLst>
      <p:ext uri="{BB962C8B-B14F-4D97-AF65-F5344CB8AC3E}">
        <p14:creationId xmlns:p14="http://schemas.microsoft.com/office/powerpoint/2010/main" val="40501072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42A28B-F85C-6EAB-FE18-ED77501D1D14}"/>
              </a:ext>
            </a:extLst>
          </p:cNvPr>
          <p:cNvSpPr>
            <a:spLocks noGrp="1"/>
          </p:cNvSpPr>
          <p:nvPr>
            <p:ph type="title"/>
          </p:nvPr>
        </p:nvSpPr>
        <p:spPr>
          <a:xfrm>
            <a:off x="612247" y="365125"/>
            <a:ext cx="10741553" cy="1325563"/>
          </a:xfrm>
        </p:spPr>
        <p:txBody>
          <a:bodyPr/>
          <a:lstStyle/>
          <a:p>
            <a:r>
              <a:rPr lang="en-US" b="1" dirty="0"/>
              <a:t>One of the properties of matter is that it has mass</a:t>
            </a:r>
          </a:p>
        </p:txBody>
      </p:sp>
      <p:sp>
        <p:nvSpPr>
          <p:cNvPr id="3" name="Content Placeholder 2">
            <a:extLst>
              <a:ext uri="{FF2B5EF4-FFF2-40B4-BE49-F238E27FC236}">
                <a16:creationId xmlns:a16="http://schemas.microsoft.com/office/drawing/2014/main" id="{8C7A8468-7C44-05E0-288C-6DF28C95D8B4}"/>
              </a:ext>
            </a:extLst>
          </p:cNvPr>
          <p:cNvSpPr>
            <a:spLocks noGrp="1"/>
          </p:cNvSpPr>
          <p:nvPr>
            <p:ph idx="1"/>
          </p:nvPr>
        </p:nvSpPr>
        <p:spPr>
          <a:xfrm>
            <a:off x="838200" y="1825625"/>
            <a:ext cx="4986867" cy="4033308"/>
          </a:xfrm>
        </p:spPr>
        <p:txBody>
          <a:bodyPr>
            <a:normAutofit/>
          </a:bodyPr>
          <a:lstStyle/>
          <a:p>
            <a:r>
              <a:rPr lang="en-US" sz="3200" dirty="0"/>
              <a:t>Some things, like my cat, have very little mass.</a:t>
            </a:r>
          </a:p>
          <a:p>
            <a:r>
              <a:rPr lang="en-US" sz="3200" dirty="0"/>
              <a:t>Some things, like my other cat, have a great deal of mass.</a:t>
            </a:r>
          </a:p>
          <a:p>
            <a:pPr marL="0" indent="0">
              <a:buNone/>
            </a:pPr>
            <a:r>
              <a:rPr lang="en-US" sz="3200" dirty="0"/>
              <a:t>I hope this has made the concept of mass clearer to you.</a:t>
            </a:r>
          </a:p>
        </p:txBody>
      </p:sp>
      <p:pic>
        <p:nvPicPr>
          <p:cNvPr id="1026" name="Picture 2">
            <a:extLst>
              <a:ext uri="{FF2B5EF4-FFF2-40B4-BE49-F238E27FC236}">
                <a16:creationId xmlns:a16="http://schemas.microsoft.com/office/drawing/2014/main" id="{DCE8D15C-81BE-7E3F-996D-7C375F7CC45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2886" y="1690688"/>
            <a:ext cx="4986867" cy="33745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369140C-FBBC-E04A-656E-4F97A978156B}"/>
              </a:ext>
            </a:extLst>
          </p:cNvPr>
          <p:cNvSpPr txBox="1"/>
          <p:nvPr/>
        </p:nvSpPr>
        <p:spPr>
          <a:xfrm>
            <a:off x="6700838" y="5200650"/>
            <a:ext cx="4757737" cy="923330"/>
          </a:xfrm>
          <a:prstGeom prst="rect">
            <a:avLst/>
          </a:prstGeom>
          <a:noFill/>
        </p:spPr>
        <p:txBody>
          <a:bodyPr wrap="square" rtlCol="0">
            <a:spAutoFit/>
          </a:bodyPr>
          <a:lstStyle/>
          <a:p>
            <a:r>
              <a:rPr lang="en-US" i="1" dirty="0"/>
              <a:t>This cat is not happy with being forced to wear a sombrero.  For the record, this is not either of my cats.</a:t>
            </a:r>
          </a:p>
        </p:txBody>
      </p:sp>
    </p:spTree>
    <p:extLst>
      <p:ext uri="{BB962C8B-B14F-4D97-AF65-F5344CB8AC3E}">
        <p14:creationId xmlns:p14="http://schemas.microsoft.com/office/powerpoint/2010/main" val="1780192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FD3A5-57A7-7C5B-391F-849F2966F140}"/>
              </a:ext>
            </a:extLst>
          </p:cNvPr>
          <p:cNvSpPr>
            <a:spLocks noGrp="1"/>
          </p:cNvSpPr>
          <p:nvPr>
            <p:ph type="title"/>
          </p:nvPr>
        </p:nvSpPr>
        <p:spPr/>
        <p:txBody>
          <a:bodyPr/>
          <a:lstStyle/>
          <a:p>
            <a:r>
              <a:rPr lang="en-US" b="1" dirty="0"/>
              <a:t>What chemists care about</a:t>
            </a:r>
          </a:p>
        </p:txBody>
      </p:sp>
      <p:sp>
        <p:nvSpPr>
          <p:cNvPr id="3" name="Content Placeholder 2">
            <a:extLst>
              <a:ext uri="{FF2B5EF4-FFF2-40B4-BE49-F238E27FC236}">
                <a16:creationId xmlns:a16="http://schemas.microsoft.com/office/drawing/2014/main" id="{00007594-B0BE-005B-CACA-60D1B4A85D61}"/>
              </a:ext>
            </a:extLst>
          </p:cNvPr>
          <p:cNvSpPr>
            <a:spLocks noGrp="1"/>
          </p:cNvSpPr>
          <p:nvPr>
            <p:ph idx="1"/>
          </p:nvPr>
        </p:nvSpPr>
        <p:spPr>
          <a:xfrm>
            <a:off x="838200" y="1825625"/>
            <a:ext cx="5257800" cy="5032375"/>
          </a:xfrm>
        </p:spPr>
        <p:txBody>
          <a:bodyPr>
            <a:normAutofit/>
          </a:bodyPr>
          <a:lstStyle/>
          <a:p>
            <a:pPr marL="0" indent="0">
              <a:buNone/>
            </a:pPr>
            <a:r>
              <a:rPr lang="en-US" dirty="0"/>
              <a:t>We chemists usually don’t care too much about what something weighs.  If it’s light, we pick it up and move it somewhere, and if it’s heavy we get somebody who’s stronger than a chemist to lift it for us.  </a:t>
            </a:r>
          </a:p>
          <a:p>
            <a:pPr marL="0" indent="0">
              <a:buNone/>
            </a:pPr>
            <a:endParaRPr lang="en-US" dirty="0"/>
          </a:p>
          <a:p>
            <a:pPr marL="0" indent="0">
              <a:buNone/>
            </a:pPr>
            <a:r>
              <a:rPr lang="en-US" dirty="0"/>
              <a:t>However, what we </a:t>
            </a:r>
            <a:r>
              <a:rPr lang="en-US" i="1" dirty="0"/>
              <a:t>do</a:t>
            </a:r>
            <a:r>
              <a:rPr lang="en-US" dirty="0"/>
              <a:t> care about is what happens when something undergoes a change.</a:t>
            </a:r>
          </a:p>
        </p:txBody>
      </p:sp>
      <p:pic>
        <p:nvPicPr>
          <p:cNvPr id="2050" name="Picture 2">
            <a:extLst>
              <a:ext uri="{FF2B5EF4-FFF2-40B4-BE49-F238E27FC236}">
                <a16:creationId xmlns:a16="http://schemas.microsoft.com/office/drawing/2014/main" id="{6F9B9F78-F420-BDF5-DC3E-165FA3D840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7998" y="1825624"/>
            <a:ext cx="4690949" cy="35036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B28BE8D-847D-8BA5-5DB6-7BAB0304FDEC}"/>
              </a:ext>
            </a:extLst>
          </p:cNvPr>
          <p:cNvSpPr txBox="1"/>
          <p:nvPr/>
        </p:nvSpPr>
        <p:spPr>
          <a:xfrm>
            <a:off x="7029450" y="5443538"/>
            <a:ext cx="4657725" cy="923330"/>
          </a:xfrm>
          <a:prstGeom prst="rect">
            <a:avLst/>
          </a:prstGeom>
          <a:noFill/>
        </p:spPr>
        <p:txBody>
          <a:bodyPr wrap="square" rtlCol="0">
            <a:spAutoFit/>
          </a:bodyPr>
          <a:lstStyle/>
          <a:p>
            <a:r>
              <a:rPr lang="en-US" i="1" dirty="0"/>
              <a:t>A 1917 photo of something blowing up in New Jersey.  Evidence like this helps to explain why New Jersey is so crummy.</a:t>
            </a:r>
          </a:p>
        </p:txBody>
      </p:sp>
    </p:spTree>
    <p:extLst>
      <p:ext uri="{BB962C8B-B14F-4D97-AF65-F5344CB8AC3E}">
        <p14:creationId xmlns:p14="http://schemas.microsoft.com/office/powerpoint/2010/main" val="4138823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67C91-3876-F473-F3F2-06A494C94EF5}"/>
              </a:ext>
            </a:extLst>
          </p:cNvPr>
          <p:cNvSpPr>
            <a:spLocks noGrp="1"/>
          </p:cNvSpPr>
          <p:nvPr>
            <p:ph type="title"/>
          </p:nvPr>
        </p:nvSpPr>
        <p:spPr/>
        <p:txBody>
          <a:bodyPr>
            <a:normAutofit fontScale="90000"/>
          </a:bodyPr>
          <a:lstStyle/>
          <a:p>
            <a:r>
              <a:rPr lang="en-US" b="1" dirty="0"/>
              <a:t>One of the major principles behind science is that when something undergoes a change, its mass remains the same.</a:t>
            </a:r>
          </a:p>
        </p:txBody>
      </p:sp>
      <p:sp>
        <p:nvSpPr>
          <p:cNvPr id="3" name="Content Placeholder 2">
            <a:extLst>
              <a:ext uri="{FF2B5EF4-FFF2-40B4-BE49-F238E27FC236}">
                <a16:creationId xmlns:a16="http://schemas.microsoft.com/office/drawing/2014/main" id="{816AF03D-34C8-BF4E-8367-D3D1A392DC8B}"/>
              </a:ext>
            </a:extLst>
          </p:cNvPr>
          <p:cNvSpPr>
            <a:spLocks noGrp="1"/>
          </p:cNvSpPr>
          <p:nvPr>
            <p:ph idx="1"/>
          </p:nvPr>
        </p:nvSpPr>
        <p:spPr>
          <a:xfrm>
            <a:off x="838200" y="1887186"/>
            <a:ext cx="6476999" cy="4351338"/>
          </a:xfrm>
        </p:spPr>
        <p:txBody>
          <a:bodyPr>
            <a:normAutofit fontScale="92500" lnSpcReduction="10000"/>
          </a:bodyPr>
          <a:lstStyle/>
          <a:p>
            <a:pPr marL="0" indent="0">
              <a:buNone/>
            </a:pPr>
            <a:endParaRPr lang="en-US" dirty="0"/>
          </a:p>
          <a:p>
            <a:pPr marL="0" indent="0">
              <a:buNone/>
            </a:pPr>
            <a:r>
              <a:rPr lang="en-US" sz="3500" dirty="0"/>
              <a:t>For example, if we do a chemical reaction and the reagents weigh a total of 50 grams, without even knowing what the reaction is we all recognize that there should be 50 grams of stuff when we’re done.</a:t>
            </a:r>
          </a:p>
          <a:p>
            <a:pPr marL="0" indent="0">
              <a:buNone/>
            </a:pPr>
            <a:endParaRPr lang="en-US" sz="3500" dirty="0"/>
          </a:p>
          <a:p>
            <a:pPr marL="0" indent="0">
              <a:buNone/>
            </a:pPr>
            <a:r>
              <a:rPr lang="en-US" sz="3500" dirty="0"/>
              <a:t>This concept is called the </a:t>
            </a:r>
            <a:r>
              <a:rPr lang="en-US" sz="3500" b="1" dirty="0"/>
              <a:t>law of conservation of mass</a:t>
            </a:r>
            <a:r>
              <a:rPr lang="en-US" sz="3500" dirty="0"/>
              <a:t>.</a:t>
            </a:r>
          </a:p>
        </p:txBody>
      </p:sp>
      <p:pic>
        <p:nvPicPr>
          <p:cNvPr id="3074" name="Picture 2">
            <a:extLst>
              <a:ext uri="{FF2B5EF4-FFF2-40B4-BE49-F238E27FC236}">
                <a16:creationId xmlns:a16="http://schemas.microsoft.com/office/drawing/2014/main" id="{516934AA-AC6C-3635-A2E9-54814C472F4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86662" y="2276476"/>
            <a:ext cx="4038600" cy="30289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981531A-6371-A9EA-D32C-98DBAB014FC5}"/>
              </a:ext>
            </a:extLst>
          </p:cNvPr>
          <p:cNvSpPr txBox="1"/>
          <p:nvPr/>
        </p:nvSpPr>
        <p:spPr>
          <a:xfrm>
            <a:off x="7586662" y="5305426"/>
            <a:ext cx="4038600" cy="1477328"/>
          </a:xfrm>
          <a:prstGeom prst="rect">
            <a:avLst/>
          </a:prstGeom>
          <a:noFill/>
        </p:spPr>
        <p:txBody>
          <a:bodyPr wrap="square" rtlCol="0">
            <a:spAutoFit/>
          </a:bodyPr>
          <a:lstStyle/>
          <a:p>
            <a:r>
              <a:rPr lang="en-US" i="1" dirty="0"/>
              <a:t>A public domain image found by searching for “Law of Conservation of Mass.”  Evidently, this law also applies to Thai sea turtle babies being messed with by US Navy Rear Admirals.</a:t>
            </a:r>
          </a:p>
        </p:txBody>
      </p:sp>
    </p:spTree>
    <p:extLst>
      <p:ext uri="{BB962C8B-B14F-4D97-AF65-F5344CB8AC3E}">
        <p14:creationId xmlns:p14="http://schemas.microsoft.com/office/powerpoint/2010/main" val="2160763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7CED4-AB46-D322-D0C4-A1B691EBD290}"/>
              </a:ext>
            </a:extLst>
          </p:cNvPr>
          <p:cNvSpPr>
            <a:spLocks noGrp="1"/>
          </p:cNvSpPr>
          <p:nvPr>
            <p:ph type="title"/>
          </p:nvPr>
        </p:nvSpPr>
        <p:spPr/>
        <p:txBody>
          <a:bodyPr/>
          <a:lstStyle/>
          <a:p>
            <a:r>
              <a:rPr lang="en-US" dirty="0"/>
              <a:t>This probably isn’t revolutionary news to you</a:t>
            </a:r>
          </a:p>
        </p:txBody>
      </p:sp>
      <p:pic>
        <p:nvPicPr>
          <p:cNvPr id="4098" name="Picture 2">
            <a:extLst>
              <a:ext uri="{FF2B5EF4-FFF2-40B4-BE49-F238E27FC236}">
                <a16:creationId xmlns:a16="http://schemas.microsoft.com/office/drawing/2014/main" id="{1EC2D646-162D-E61E-1F0F-3F7E2E5AF5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0150" y="1690688"/>
            <a:ext cx="5842000" cy="4381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DD3D2D2-5ACA-0B05-286B-DFA183793A22}"/>
              </a:ext>
            </a:extLst>
          </p:cNvPr>
          <p:cNvSpPr txBox="1"/>
          <p:nvPr/>
        </p:nvSpPr>
        <p:spPr>
          <a:xfrm>
            <a:off x="7404100" y="2528888"/>
            <a:ext cx="4386262" cy="2246769"/>
          </a:xfrm>
          <a:prstGeom prst="rect">
            <a:avLst/>
          </a:prstGeom>
          <a:noFill/>
        </p:spPr>
        <p:txBody>
          <a:bodyPr wrap="square" rtlCol="0">
            <a:spAutoFit/>
          </a:bodyPr>
          <a:lstStyle/>
          <a:p>
            <a:r>
              <a:rPr lang="en-US" sz="2800" dirty="0"/>
              <a:t>Example:  If this uncooked pizza weighs 750 grams, then the cooked pizza made from it will also weigh 750 grams!</a:t>
            </a:r>
          </a:p>
        </p:txBody>
      </p:sp>
    </p:spTree>
    <p:extLst>
      <p:ext uri="{BB962C8B-B14F-4D97-AF65-F5344CB8AC3E}">
        <p14:creationId xmlns:p14="http://schemas.microsoft.com/office/powerpoint/2010/main" val="26893916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E9AF49-E29B-A487-0C15-DCC0AE6CFA38}"/>
              </a:ext>
            </a:extLst>
          </p:cNvPr>
          <p:cNvSpPr>
            <a:spLocks noGrp="1"/>
          </p:cNvSpPr>
          <p:nvPr>
            <p:ph type="title"/>
          </p:nvPr>
        </p:nvSpPr>
        <p:spPr>
          <a:xfrm>
            <a:off x="623888" y="209778"/>
            <a:ext cx="10515600" cy="1325563"/>
          </a:xfrm>
        </p:spPr>
        <p:txBody>
          <a:bodyPr/>
          <a:lstStyle/>
          <a:p>
            <a:r>
              <a:rPr lang="en-US" b="1" dirty="0"/>
              <a:t>Except it won’t!</a:t>
            </a:r>
          </a:p>
        </p:txBody>
      </p:sp>
      <p:pic>
        <p:nvPicPr>
          <p:cNvPr id="4" name="Picture 2">
            <a:extLst>
              <a:ext uri="{FF2B5EF4-FFF2-40B4-BE49-F238E27FC236}">
                <a16:creationId xmlns:a16="http://schemas.microsoft.com/office/drawing/2014/main" id="{51BC7DB1-E725-ACAE-3668-20036811C5C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7287" y="1492478"/>
            <a:ext cx="5842000" cy="4381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AF24A13-8C33-1895-0CCD-CCBD2B128451}"/>
              </a:ext>
            </a:extLst>
          </p:cNvPr>
          <p:cNvSpPr txBox="1"/>
          <p:nvPr/>
        </p:nvSpPr>
        <p:spPr>
          <a:xfrm>
            <a:off x="7272338" y="1328738"/>
            <a:ext cx="4686300" cy="4708981"/>
          </a:xfrm>
          <a:prstGeom prst="rect">
            <a:avLst/>
          </a:prstGeom>
          <a:noFill/>
        </p:spPr>
        <p:txBody>
          <a:bodyPr wrap="square" rtlCol="0">
            <a:spAutoFit/>
          </a:bodyPr>
          <a:lstStyle/>
          <a:p>
            <a:r>
              <a:rPr lang="en-US" sz="2000" dirty="0"/>
              <a:t>If this uncooked pizza weighs 750 grams, we can be certain that the weight of the cooked pizza </a:t>
            </a:r>
            <a:r>
              <a:rPr lang="en-US" sz="2000" i="1" dirty="0"/>
              <a:t>won’t</a:t>
            </a:r>
            <a:r>
              <a:rPr lang="en-US" sz="2000" dirty="0"/>
              <a:t> be 750 grams.</a:t>
            </a:r>
          </a:p>
          <a:p>
            <a:endParaRPr lang="en-US" sz="2000" dirty="0"/>
          </a:p>
          <a:p>
            <a:r>
              <a:rPr lang="en-US" sz="2000" dirty="0"/>
              <a:t>Why?</a:t>
            </a:r>
          </a:p>
          <a:p>
            <a:pPr marL="285750" indent="-285750">
              <a:buFont typeface="Arial" panose="020B0604020202020204" pitchFamily="34" charset="0"/>
              <a:buChar char="•"/>
            </a:pPr>
            <a:r>
              <a:rPr lang="en-US" sz="2000" dirty="0"/>
              <a:t>Some of the liquids in the pizza will evaporate</a:t>
            </a:r>
          </a:p>
          <a:p>
            <a:pPr marL="285750" indent="-285750">
              <a:buFont typeface="Arial" panose="020B0604020202020204" pitchFamily="34" charset="0"/>
              <a:buChar char="•"/>
            </a:pPr>
            <a:r>
              <a:rPr lang="en-US" sz="2000" dirty="0"/>
              <a:t>A piece of topping may fall off the pizza.</a:t>
            </a:r>
          </a:p>
          <a:p>
            <a:pPr marL="285750" indent="-285750">
              <a:buFont typeface="Arial" panose="020B0604020202020204" pitchFamily="34" charset="0"/>
              <a:buChar char="•"/>
            </a:pPr>
            <a:r>
              <a:rPr lang="en-US" sz="2000" dirty="0"/>
              <a:t>The cockroach that made its home under the sundried tomatoes ran off.</a:t>
            </a:r>
          </a:p>
          <a:p>
            <a:pPr marL="285750" indent="-285750">
              <a:buFont typeface="Arial" panose="020B0604020202020204" pitchFamily="34" charset="0"/>
              <a:buChar char="•"/>
            </a:pPr>
            <a:endParaRPr lang="en-US" sz="2000" dirty="0"/>
          </a:p>
          <a:p>
            <a:r>
              <a:rPr lang="en-US" sz="2000" dirty="0"/>
              <a:t>No matter what, we won’t find that the weight will be exactly the predicted 750 grams!  This caused people to think that it wasn’t true.</a:t>
            </a:r>
          </a:p>
        </p:txBody>
      </p:sp>
    </p:spTree>
    <p:extLst>
      <p:ext uri="{BB962C8B-B14F-4D97-AF65-F5344CB8AC3E}">
        <p14:creationId xmlns:p14="http://schemas.microsoft.com/office/powerpoint/2010/main" val="3396960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1D58A8-62F8-CD60-28D9-C7FD582CAB45}"/>
              </a:ext>
            </a:extLst>
          </p:cNvPr>
          <p:cNvSpPr>
            <a:spLocks noGrp="1"/>
          </p:cNvSpPr>
          <p:nvPr>
            <p:ph type="title"/>
          </p:nvPr>
        </p:nvSpPr>
        <p:spPr/>
        <p:txBody>
          <a:bodyPr>
            <a:normAutofit fontScale="90000"/>
          </a:bodyPr>
          <a:lstStyle/>
          <a:p>
            <a:r>
              <a:rPr lang="en-US" dirty="0"/>
              <a:t>Still, couldn’t they just see that the weights were close and figure out what happens from there?</a:t>
            </a:r>
          </a:p>
        </p:txBody>
      </p:sp>
      <p:pic>
        <p:nvPicPr>
          <p:cNvPr id="6146" name="Picture 2">
            <a:extLst>
              <a:ext uri="{FF2B5EF4-FFF2-40B4-BE49-F238E27FC236}">
                <a16:creationId xmlns:a16="http://schemas.microsoft.com/office/drawing/2014/main" id="{E191D5C2-D367-696B-8CBF-2BE87FD148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2999" y="2043111"/>
            <a:ext cx="4953002" cy="371475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8C09072-A5D7-D25C-3798-A6A5DF497E58}"/>
              </a:ext>
            </a:extLst>
          </p:cNvPr>
          <p:cNvSpPr txBox="1"/>
          <p:nvPr/>
        </p:nvSpPr>
        <p:spPr>
          <a:xfrm>
            <a:off x="6400798" y="2192326"/>
            <a:ext cx="4953002" cy="3416320"/>
          </a:xfrm>
          <a:prstGeom prst="rect">
            <a:avLst/>
          </a:prstGeom>
          <a:noFill/>
        </p:spPr>
        <p:txBody>
          <a:bodyPr wrap="square" rtlCol="0">
            <a:spAutoFit/>
          </a:bodyPr>
          <a:lstStyle/>
          <a:p>
            <a:r>
              <a:rPr lang="en-US" sz="2400" dirty="0"/>
              <a:t>The weight of a new candle is about 100 grams.  The weight of this burned stub is about 8 grams.  Logically, 92% of the mass of the candle vanished during the course of the reaction.</a:t>
            </a:r>
          </a:p>
          <a:p>
            <a:endParaRPr lang="en-US" sz="2400" dirty="0"/>
          </a:p>
          <a:p>
            <a:r>
              <a:rPr lang="en-US" sz="2400" dirty="0"/>
              <a:t>This sort of thing happened all the time, whenever they’d see something “used up” in a chemical reaction.</a:t>
            </a:r>
          </a:p>
        </p:txBody>
      </p:sp>
    </p:spTree>
    <p:extLst>
      <p:ext uri="{BB962C8B-B14F-4D97-AF65-F5344CB8AC3E}">
        <p14:creationId xmlns:p14="http://schemas.microsoft.com/office/powerpoint/2010/main" val="4306292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951DF5-7CF0-508E-AAB8-BC9A4A3634D2}"/>
              </a:ext>
            </a:extLst>
          </p:cNvPr>
          <p:cNvSpPr>
            <a:spLocks noGrp="1"/>
          </p:cNvSpPr>
          <p:nvPr>
            <p:ph type="title"/>
          </p:nvPr>
        </p:nvSpPr>
        <p:spPr/>
        <p:txBody>
          <a:bodyPr/>
          <a:lstStyle/>
          <a:p>
            <a:r>
              <a:rPr lang="en-US" b="1" dirty="0"/>
              <a:t>So, who figured this out?</a:t>
            </a:r>
          </a:p>
        </p:txBody>
      </p:sp>
      <p:sp>
        <p:nvSpPr>
          <p:cNvPr id="3" name="Content Placeholder 2">
            <a:extLst>
              <a:ext uri="{FF2B5EF4-FFF2-40B4-BE49-F238E27FC236}">
                <a16:creationId xmlns:a16="http://schemas.microsoft.com/office/drawing/2014/main" id="{44E9696B-D0F6-0BA6-272D-C33DB27AD48C}"/>
              </a:ext>
            </a:extLst>
          </p:cNvPr>
          <p:cNvSpPr>
            <a:spLocks noGrp="1"/>
          </p:cNvSpPr>
          <p:nvPr>
            <p:ph idx="1"/>
          </p:nvPr>
        </p:nvSpPr>
        <p:spPr>
          <a:xfrm>
            <a:off x="838200" y="1825625"/>
            <a:ext cx="5119688" cy="4351338"/>
          </a:xfrm>
        </p:spPr>
        <p:txBody>
          <a:bodyPr/>
          <a:lstStyle/>
          <a:p>
            <a:pPr marL="0" indent="0">
              <a:buNone/>
            </a:pPr>
            <a:r>
              <a:rPr lang="en-US" dirty="0"/>
              <a:t>Antoine Lavoisier.  He did a lot of work with combustion reactions, so he was able to figure out that they gave off carbon dioxide gas and figure out how much this gas weighed.</a:t>
            </a:r>
          </a:p>
        </p:txBody>
      </p:sp>
      <p:pic>
        <p:nvPicPr>
          <p:cNvPr id="7170" name="Picture 2">
            <a:extLst>
              <a:ext uri="{FF2B5EF4-FFF2-40B4-BE49-F238E27FC236}">
                <a16:creationId xmlns:a16="http://schemas.microsoft.com/office/drawing/2014/main" id="{F05AA685-A3B8-B278-D875-96A1644993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05724" y="682624"/>
            <a:ext cx="3648075" cy="54721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6515372-0FF2-2B03-0848-8C86804302D1}"/>
              </a:ext>
            </a:extLst>
          </p:cNvPr>
          <p:cNvSpPr txBox="1"/>
          <p:nvPr/>
        </p:nvSpPr>
        <p:spPr>
          <a:xfrm>
            <a:off x="3286125" y="4738549"/>
            <a:ext cx="4257675" cy="1754326"/>
          </a:xfrm>
          <a:prstGeom prst="rect">
            <a:avLst/>
          </a:prstGeom>
          <a:noFill/>
        </p:spPr>
        <p:txBody>
          <a:bodyPr wrap="square" rtlCol="0">
            <a:spAutoFit/>
          </a:bodyPr>
          <a:lstStyle/>
          <a:p>
            <a:r>
              <a:rPr lang="en-US" i="1" dirty="0"/>
              <a:t>Antoine Lavoisier, shown here in a very grumpy mood, devised the law of conservation of mass.  He was killed by a smoking-related condition in 1794, in which he was guillotined for his role in regulating tobacco sales.</a:t>
            </a:r>
          </a:p>
        </p:txBody>
      </p:sp>
    </p:spTree>
    <p:extLst>
      <p:ext uri="{BB962C8B-B14F-4D97-AF65-F5344CB8AC3E}">
        <p14:creationId xmlns:p14="http://schemas.microsoft.com/office/powerpoint/2010/main" val="1746636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0F4B0-E5F1-B5B1-EA0C-448769025FB3}"/>
              </a:ext>
            </a:extLst>
          </p:cNvPr>
          <p:cNvSpPr>
            <a:spLocks noGrp="1"/>
          </p:cNvSpPr>
          <p:nvPr>
            <p:ph type="title"/>
          </p:nvPr>
        </p:nvSpPr>
        <p:spPr/>
        <p:txBody>
          <a:bodyPr/>
          <a:lstStyle/>
          <a:p>
            <a:r>
              <a:rPr lang="en-US" dirty="0"/>
              <a:t>Now that we know this law, we can feel pretty good about ourselves, huh?</a:t>
            </a:r>
          </a:p>
        </p:txBody>
      </p:sp>
      <p:sp>
        <p:nvSpPr>
          <p:cNvPr id="3" name="Content Placeholder 2">
            <a:extLst>
              <a:ext uri="{FF2B5EF4-FFF2-40B4-BE49-F238E27FC236}">
                <a16:creationId xmlns:a16="http://schemas.microsoft.com/office/drawing/2014/main" id="{C5C67C1A-9568-AF5F-5A74-E98CE25A3DAF}"/>
              </a:ext>
            </a:extLst>
          </p:cNvPr>
          <p:cNvSpPr>
            <a:spLocks noGrp="1"/>
          </p:cNvSpPr>
          <p:nvPr>
            <p:ph idx="1"/>
          </p:nvPr>
        </p:nvSpPr>
        <p:spPr>
          <a:xfrm>
            <a:off x="1285874" y="2085975"/>
            <a:ext cx="10067925" cy="4090988"/>
          </a:xfrm>
        </p:spPr>
        <p:txBody>
          <a:bodyPr/>
          <a:lstStyle/>
          <a:p>
            <a:pPr marL="0" indent="0">
              <a:buNone/>
            </a:pPr>
            <a:r>
              <a:rPr lang="en-US" dirty="0"/>
              <a:t>That depends.  Can you prove the law of conservation of mass in the lab?  Let’s see!</a:t>
            </a:r>
          </a:p>
        </p:txBody>
      </p:sp>
      <p:pic>
        <p:nvPicPr>
          <p:cNvPr id="8194" name="Picture 2">
            <a:extLst>
              <a:ext uri="{FF2B5EF4-FFF2-40B4-BE49-F238E27FC236}">
                <a16:creationId xmlns:a16="http://schemas.microsoft.com/office/drawing/2014/main" id="{AC221811-A172-D201-861B-3B1CC0D241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838" y="3278188"/>
            <a:ext cx="3795713" cy="26217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8BB9ABC-47F7-AE33-A852-6C0B06AC40D6}"/>
              </a:ext>
            </a:extLst>
          </p:cNvPr>
          <p:cNvSpPr txBox="1"/>
          <p:nvPr/>
        </p:nvSpPr>
        <p:spPr>
          <a:xfrm>
            <a:off x="7038974" y="4265881"/>
            <a:ext cx="3962401" cy="646331"/>
          </a:xfrm>
          <a:prstGeom prst="rect">
            <a:avLst/>
          </a:prstGeom>
          <a:noFill/>
        </p:spPr>
        <p:txBody>
          <a:bodyPr wrap="square" rtlCol="0">
            <a:spAutoFit/>
          </a:bodyPr>
          <a:lstStyle/>
          <a:p>
            <a:r>
              <a:rPr lang="en-US" i="1" dirty="0"/>
              <a:t>Let’s try to avoid the guillotining, though.</a:t>
            </a:r>
          </a:p>
        </p:txBody>
      </p:sp>
    </p:spTree>
    <p:extLst>
      <p:ext uri="{BB962C8B-B14F-4D97-AF65-F5344CB8AC3E}">
        <p14:creationId xmlns:p14="http://schemas.microsoft.com/office/powerpoint/2010/main" val="10688079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84</TotalTime>
  <Words>615</Words>
  <Application>Microsoft Macintosh PowerPoint</Application>
  <PresentationFormat>Widescreen</PresentationFormat>
  <Paragraphs>39</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The Law of Conservation of Mass</vt:lpstr>
      <vt:lpstr>One of the properties of matter is that it has mass</vt:lpstr>
      <vt:lpstr>What chemists care about</vt:lpstr>
      <vt:lpstr>One of the major principles behind science is that when something undergoes a change, its mass remains the same.</vt:lpstr>
      <vt:lpstr>This probably isn’t revolutionary news to you</vt:lpstr>
      <vt:lpstr>Except it won’t!</vt:lpstr>
      <vt:lpstr>Still, couldn’t they just see that the weights were close and figure out what happens from there?</vt:lpstr>
      <vt:lpstr>So, who figured this out?</vt:lpstr>
      <vt:lpstr>Now that we know this law, we can feel pretty good about ourselves, huh?</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Law of Conservation of Mass</dc:title>
  <dc:creator>Ian Guch</dc:creator>
  <cp:lastModifiedBy>Ian Guch</cp:lastModifiedBy>
  <cp:revision>1</cp:revision>
  <dcterms:created xsi:type="dcterms:W3CDTF">2022-07-11T16:17:25Z</dcterms:created>
  <dcterms:modified xsi:type="dcterms:W3CDTF">2022-07-11T17:42:00Z</dcterms:modified>
</cp:coreProperties>
</file>